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3"/>
  </p:handoutMasterIdLst>
  <p:sldIdLst>
    <p:sldId id="256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93F35-2970-4580-902D-B19D995CB1AD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AB22E-0A65-45B2-B592-D0F3401FE5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52601"/>
            <a:ext cx="8208912" cy="1829761"/>
          </a:xfrm>
        </p:spPr>
        <p:txBody>
          <a:bodyPr/>
          <a:lstStyle/>
          <a:p>
            <a:r>
              <a:rPr lang="en-GB" dirty="0" smtClean="0"/>
              <a:t>Joshua’s final commands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Joshua 23:1 - 10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8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Hold on to God </a:t>
            </a:r>
          </a:p>
          <a:p>
            <a:r>
              <a:rPr lang="en-GB" sz="3200" b="1" dirty="0" smtClean="0"/>
              <a:t>Cling to the Lord as your refuge and strength (Psalm 46:1)</a:t>
            </a:r>
          </a:p>
          <a:p>
            <a:r>
              <a:rPr lang="en-GB" sz="3200" b="1" dirty="0" smtClean="0"/>
              <a:t>We want to have an unbreakable bond between us and God</a:t>
            </a:r>
          </a:p>
          <a:p>
            <a:r>
              <a:rPr lang="en-GB" sz="3200" b="1" dirty="0" smtClean="0"/>
              <a:t>Stay close to Him no matter what is happening in your life</a:t>
            </a:r>
          </a:p>
          <a:p>
            <a:r>
              <a:rPr lang="en-GB" sz="3200" b="1" dirty="0" smtClean="0"/>
              <a:t>Be constant in prayer, fellowship, in Bible reading, in dependence </a:t>
            </a:r>
            <a:r>
              <a:rPr lang="en-GB" sz="3200" b="1" smtClean="0"/>
              <a:t>on the </a:t>
            </a:r>
            <a:r>
              <a:rPr lang="en-GB" sz="3200" b="1" dirty="0" smtClean="0"/>
              <a:t>Holy Spirit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Conclusion</a:t>
            </a:r>
            <a:endParaRPr lang="en-GB" sz="3600" b="1" u="sng" dirty="0" smtClean="0"/>
          </a:p>
          <a:p>
            <a:r>
              <a:rPr lang="en-GB" sz="3200" b="1" dirty="0" smtClean="0"/>
              <a:t>The Book of Joshua is often seen as a picture of the Christian life – from the wilderness of sin to the joys of the promised land</a:t>
            </a:r>
            <a:endParaRPr lang="en-GB" sz="3200" b="1" dirty="0" smtClean="0"/>
          </a:p>
          <a:p>
            <a:r>
              <a:rPr lang="en-GB" sz="3200" b="1" dirty="0" smtClean="0"/>
              <a:t>There will be battles and challenges in our walk with God</a:t>
            </a:r>
          </a:p>
          <a:p>
            <a:r>
              <a:rPr lang="en-GB" sz="3200" b="1" dirty="0" smtClean="0"/>
              <a:t>The principles that Joshua taught the Israelites would help them to continue to serve the Lord and receive His blessing -  they will stand us in good stead too!</a:t>
            </a:r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The context</a:t>
            </a:r>
          </a:p>
          <a:p>
            <a:r>
              <a:rPr lang="en-GB" sz="3200" b="1" dirty="0" smtClean="0"/>
              <a:t>Joshua is now elderly (1)</a:t>
            </a:r>
          </a:p>
          <a:p>
            <a:r>
              <a:rPr lang="en-GB" sz="3200" b="1" dirty="0" smtClean="0"/>
              <a:t>The promised land has been largely conquered and has been at peace or rest for a long time (1)</a:t>
            </a:r>
          </a:p>
          <a:p>
            <a:r>
              <a:rPr lang="en-GB" sz="3200" b="1" dirty="0" smtClean="0"/>
              <a:t>The tribes have all been allocated their inheritance (4, 5)</a:t>
            </a:r>
          </a:p>
          <a:p>
            <a:r>
              <a:rPr lang="en-GB" sz="3200" b="1" dirty="0" smtClean="0"/>
              <a:t>Joshua now calls the leaders to give them his  final commands (2)</a:t>
            </a:r>
          </a:p>
          <a:p>
            <a:endParaRPr lang="en-GB" sz="2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6</a:t>
            </a:r>
          </a:p>
          <a:p>
            <a:r>
              <a:rPr lang="en-GB" sz="3200" b="1" dirty="0" smtClean="0"/>
              <a:t>In the face of the temptation to compromise be </a:t>
            </a:r>
            <a:r>
              <a:rPr lang="en-GB" sz="3200" b="1" dirty="0" smtClean="0">
                <a:solidFill>
                  <a:srgbClr val="FF0000"/>
                </a:solidFill>
              </a:rPr>
              <a:t>courageous</a:t>
            </a:r>
            <a:r>
              <a:rPr lang="en-GB" sz="3200" b="1" dirty="0" smtClean="0"/>
              <a:t> </a:t>
            </a:r>
            <a:r>
              <a:rPr lang="en-GB" sz="3200" b="1" dirty="0" smtClean="0"/>
              <a:t>in </a:t>
            </a:r>
            <a:r>
              <a:rPr lang="en-GB" sz="3200" b="1" dirty="0" smtClean="0"/>
              <a:t>serving the Lord</a:t>
            </a:r>
          </a:p>
          <a:p>
            <a:r>
              <a:rPr lang="en-GB" sz="3200" b="1" dirty="0" smtClean="0"/>
              <a:t>The sense of the Hebrew word for courage emphasises tenacity and not just a quelling of our natural fears</a:t>
            </a:r>
          </a:p>
          <a:p>
            <a:r>
              <a:rPr lang="en-GB" sz="3200" b="1" dirty="0" smtClean="0"/>
              <a:t>We need to hold tightly to God’s Word</a:t>
            </a:r>
          </a:p>
          <a:p>
            <a:r>
              <a:rPr lang="en-GB" sz="3200" b="1" dirty="0" smtClean="0"/>
              <a:t>We need to tenaciously hold on to the promises of God, have deeply held convictions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6</a:t>
            </a:r>
          </a:p>
          <a:p>
            <a:r>
              <a:rPr lang="en-GB" sz="3200" b="1" dirty="0" smtClean="0"/>
              <a:t>Keep your </a:t>
            </a:r>
            <a:r>
              <a:rPr lang="en-GB" sz="3200" b="1" dirty="0" smtClean="0">
                <a:solidFill>
                  <a:srgbClr val="FF0000"/>
                </a:solidFill>
              </a:rPr>
              <a:t>focus</a:t>
            </a:r>
            <a:r>
              <a:rPr lang="en-GB" sz="3200" b="1" dirty="0" smtClean="0"/>
              <a:t> on what God has called you to do</a:t>
            </a:r>
          </a:p>
          <a:p>
            <a:r>
              <a:rPr lang="en-GB" sz="3200" b="1" dirty="0" smtClean="0"/>
              <a:t>Do not look to the right or left</a:t>
            </a:r>
          </a:p>
          <a:p>
            <a:r>
              <a:rPr lang="en-GB" sz="3200" b="1" dirty="0" smtClean="0"/>
              <a:t>We are surrounded by many distractions just as the Israelites were surrounded by enemy nations with their ideas and practices which were contrary to God’s ways</a:t>
            </a:r>
          </a:p>
          <a:p>
            <a:r>
              <a:rPr lang="en-GB" sz="3200" b="1" dirty="0" smtClean="0"/>
              <a:t>We need to be like Job in 31:1 – no distractions from God’s purposes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600" b="1" u="sng" dirty="0" smtClean="0"/>
              <a:t>Verse 7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Stay pure </a:t>
            </a:r>
            <a:r>
              <a:rPr lang="en-GB" sz="3200" b="1" dirty="0" smtClean="0">
                <a:solidFill>
                  <a:srgbClr val="C00000"/>
                </a:solidFill>
              </a:rPr>
              <a:t>- </a:t>
            </a:r>
            <a:r>
              <a:rPr lang="en-GB" sz="3200" b="1" dirty="0" smtClean="0"/>
              <a:t>don’t </a:t>
            </a:r>
            <a:r>
              <a:rPr lang="en-GB" sz="3200" b="1" dirty="0" smtClean="0"/>
              <a:t>mix with the nations around you</a:t>
            </a:r>
          </a:p>
          <a:p>
            <a:r>
              <a:rPr lang="en-GB" sz="3200" b="1" dirty="0" smtClean="0"/>
              <a:t>This meant for instance that they would not: marry pagans</a:t>
            </a:r>
          </a:p>
          <a:p>
            <a:pPr>
              <a:buNone/>
            </a:pPr>
            <a:r>
              <a:rPr lang="en-GB" sz="3200" b="1" dirty="0" smtClean="0"/>
              <a:t>	adapt to their culture</a:t>
            </a:r>
          </a:p>
          <a:p>
            <a:pPr>
              <a:buNone/>
            </a:pPr>
            <a:r>
              <a:rPr lang="en-GB" sz="3200" b="1" dirty="0" smtClean="0"/>
              <a:t>	participate in their worldly pleasures</a:t>
            </a:r>
          </a:p>
          <a:p>
            <a:r>
              <a:rPr lang="en-GB" sz="3200" b="1" dirty="0" smtClean="0"/>
              <a:t>We live amongst them and need to interact with them (how else can we be witnesses?)</a:t>
            </a:r>
          </a:p>
          <a:p>
            <a:r>
              <a:rPr lang="en-GB" sz="3200" b="1" dirty="0" smtClean="0"/>
              <a:t>We do not however compromise God’s truth or personal morality in sharing with them</a:t>
            </a:r>
          </a:p>
          <a:p>
            <a:pPr>
              <a:buNone/>
            </a:pPr>
            <a:endParaRPr lang="en-GB" sz="3200" b="1" dirty="0" smtClean="0"/>
          </a:p>
          <a:p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7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Avoid </a:t>
            </a:r>
            <a:r>
              <a:rPr lang="en-GB" sz="3200" b="1" dirty="0" smtClean="0">
                <a:solidFill>
                  <a:srgbClr val="FF0000"/>
                </a:solidFill>
              </a:rPr>
              <a:t>endorsing </a:t>
            </a:r>
            <a:r>
              <a:rPr lang="en-GB" sz="3200" b="1" dirty="0" smtClean="0"/>
              <a:t>the gods of this world</a:t>
            </a:r>
          </a:p>
          <a:p>
            <a:r>
              <a:rPr lang="en-GB" sz="3200" b="1" dirty="0" smtClean="0"/>
              <a:t>Avoid doing anything that might look as though you approve of sinful behaviour</a:t>
            </a:r>
          </a:p>
          <a:p>
            <a:r>
              <a:rPr lang="en-GB" sz="3200" b="1" dirty="0" smtClean="0"/>
              <a:t>Take care these days with social media, it is so easy to click and thereby endorse people, practices or beliefs that are contrary to God’s Word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7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Don’t </a:t>
            </a:r>
            <a:r>
              <a:rPr lang="en-GB" sz="3200" b="1" dirty="0" smtClean="0">
                <a:solidFill>
                  <a:srgbClr val="FF0000"/>
                </a:solidFill>
              </a:rPr>
              <a:t>be dependent </a:t>
            </a:r>
            <a:r>
              <a:rPr lang="en-GB" sz="3200" b="1" dirty="0" smtClean="0"/>
              <a:t>on the gods of this world (do not swear by them)</a:t>
            </a:r>
          </a:p>
          <a:p>
            <a:r>
              <a:rPr lang="en-GB" sz="3200" b="1" dirty="0" smtClean="0"/>
              <a:t>By swearing an oath the Israelites would be declaring that they were depending on whatever they swore by</a:t>
            </a:r>
          </a:p>
          <a:p>
            <a:r>
              <a:rPr lang="en-GB" sz="3200" b="1" dirty="0" smtClean="0"/>
              <a:t>What worldly idols are </a:t>
            </a:r>
            <a:r>
              <a:rPr lang="en-GB" sz="3200" b="1" i="1" dirty="0" smtClean="0"/>
              <a:t>we</a:t>
            </a:r>
            <a:r>
              <a:rPr lang="en-GB" sz="3200" b="1" dirty="0" smtClean="0"/>
              <a:t> tempted to “swear” by?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7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Don’t help</a:t>
            </a:r>
            <a:r>
              <a:rPr lang="en-GB" sz="3200" b="1" dirty="0" smtClean="0"/>
              <a:t> wrongdoers (do not serve them)</a:t>
            </a:r>
          </a:p>
          <a:p>
            <a:r>
              <a:rPr lang="en-GB" sz="3200" b="1" dirty="0" smtClean="0"/>
              <a:t>Of course we help those in need but we do not participate in their sin</a:t>
            </a:r>
          </a:p>
          <a:p>
            <a:r>
              <a:rPr lang="en-GB" sz="3200" b="1" dirty="0" smtClean="0"/>
              <a:t>Be careful what teaching you listen to</a:t>
            </a:r>
          </a:p>
          <a:p>
            <a:r>
              <a:rPr lang="en-GB" sz="3200" b="1" dirty="0" smtClean="0"/>
              <a:t>Be aware of the prevalence of anti-Christian attitudes and messages in the world and also, sadly , within the church</a:t>
            </a:r>
          </a:p>
          <a:p>
            <a:r>
              <a:rPr lang="en-GB" sz="3200" b="1" dirty="0" smtClean="0"/>
              <a:t>We must not help those who compromise the gospel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7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Don’t bow down </a:t>
            </a:r>
            <a:r>
              <a:rPr lang="en-GB" sz="3200" b="1" dirty="0" smtClean="0"/>
              <a:t>to idols, false gods, the world system</a:t>
            </a:r>
          </a:p>
          <a:p>
            <a:r>
              <a:rPr lang="en-GB" sz="3200" b="1" dirty="0" smtClean="0"/>
              <a:t>This is not just in terms of worship</a:t>
            </a:r>
          </a:p>
          <a:p>
            <a:r>
              <a:rPr lang="en-GB" sz="3200" b="1" dirty="0" smtClean="0"/>
              <a:t>It is a willingness to come under the authority of false religion or sin</a:t>
            </a:r>
          </a:p>
          <a:p>
            <a:r>
              <a:rPr lang="en-GB" sz="3200" b="1" dirty="0" smtClean="0"/>
              <a:t>Don’t yield to the pressures to conform to the world – we are to be the children of God and not of the world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</TotalTime>
  <Words>616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Joshua’s final commands</vt:lpstr>
      <vt:lpstr>Joshua’s final commands (1)</vt:lpstr>
      <vt:lpstr>Joshua’s final commands (1)</vt:lpstr>
      <vt:lpstr>Joshua’s final commands (1)</vt:lpstr>
      <vt:lpstr>Joshua’s final commands (1)</vt:lpstr>
      <vt:lpstr>Joshua’s final commands (1)</vt:lpstr>
      <vt:lpstr>Joshua’s final commands (1)</vt:lpstr>
      <vt:lpstr>Joshua’s final commands (1)</vt:lpstr>
      <vt:lpstr>Joshua’s final commands (1)</vt:lpstr>
      <vt:lpstr>Joshua’s final commands (1)</vt:lpstr>
      <vt:lpstr>Joshua’s final commands (1)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Jonah – a lesson in obedience</dc:title>
  <dc:creator>David Chapman</dc:creator>
  <cp:lastModifiedBy>User</cp:lastModifiedBy>
  <cp:revision>21</cp:revision>
  <dcterms:created xsi:type="dcterms:W3CDTF">2012-09-03T10:32:13Z</dcterms:created>
  <dcterms:modified xsi:type="dcterms:W3CDTF">2019-06-17T12:16:54Z</dcterms:modified>
</cp:coreProperties>
</file>